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3"/>
  </p:notesMasterIdLst>
  <p:handoutMasterIdLst>
    <p:handoutMasterId r:id="rId14"/>
  </p:handoutMasterIdLst>
  <p:sldIdLst>
    <p:sldId id="262" r:id="rId4"/>
    <p:sldId id="293" r:id="rId5"/>
    <p:sldId id="282" r:id="rId6"/>
    <p:sldId id="284" r:id="rId7"/>
    <p:sldId id="286" r:id="rId8"/>
    <p:sldId id="287" r:id="rId9"/>
    <p:sldId id="288" r:id="rId10"/>
    <p:sldId id="285" r:id="rId11"/>
    <p:sldId id="291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174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3174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3174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072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3072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3072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3072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3072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82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085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086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1676400"/>
            <a:ext cx="7772400" cy="41148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50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53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0254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1943100" cy="5486400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716657" cy="54864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74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1277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1278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9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2302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2303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676400"/>
            <a:ext cx="7772400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23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6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3327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47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4350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4351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08476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0724" y="1676400"/>
            <a:ext cx="3808476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71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5374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5375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395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6398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6399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19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7422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7423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676400"/>
            <a:ext cx="7772400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106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109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110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43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8446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8447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1676400"/>
            <a:ext cx="7772400" cy="41148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467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9470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9471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1943100" cy="5486400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716657" cy="54864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491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0494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0495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30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133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134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08476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0724" y="1676400"/>
            <a:ext cx="3808476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54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157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58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8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181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182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202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5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206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26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229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>
              <a:buFont typeface="Arial" panose="020B0604020202020204" pitchFamily="34" charset="0"/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9230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任意多边形 13313"/>
          <p:cNvSpPr/>
          <p:nvPr/>
        </p:nvSpPr>
        <p:spPr>
          <a:xfrm>
            <a:off x="-9525" y="1836738"/>
            <a:ext cx="2266950" cy="2709862"/>
          </a:xfr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7" name="任意多边形 13314"/>
          <p:cNvSpPr/>
          <p:nvPr/>
        </p:nvSpPr>
        <p:spPr>
          <a:xfrm>
            <a:off x="107950" y="15875"/>
            <a:ext cx="838200" cy="7874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8" name="任意多边形 13315"/>
          <p:cNvSpPr/>
          <p:nvPr/>
        </p:nvSpPr>
        <p:spPr>
          <a:xfrm>
            <a:off x="1192213" y="354013"/>
            <a:ext cx="2266950" cy="2270125"/>
          </a:xfr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9" name="任意多边形 13316"/>
          <p:cNvSpPr/>
          <p:nvPr/>
        </p:nvSpPr>
        <p:spPr>
          <a:xfrm>
            <a:off x="2532063" y="1270000"/>
            <a:ext cx="3670300" cy="3671888"/>
          </a:xfr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0" name="任意多边形 13317"/>
          <p:cNvSpPr/>
          <p:nvPr/>
        </p:nvSpPr>
        <p:spPr>
          <a:xfrm>
            <a:off x="3175" y="4797425"/>
            <a:ext cx="3417888" cy="2097088"/>
          </a:xfrm>
          <a:solidFill>
            <a:schemeClr val="bg1">
              <a:alpha val="5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1" name="任意多边形 13318"/>
          <p:cNvSpPr/>
          <p:nvPr/>
        </p:nvSpPr>
        <p:spPr>
          <a:xfrm>
            <a:off x="4494213" y="4425950"/>
            <a:ext cx="2263775" cy="2263775"/>
          </a:xfr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2" name="任意多边形 13319"/>
          <p:cNvSpPr/>
          <p:nvPr/>
        </p:nvSpPr>
        <p:spPr>
          <a:xfrm>
            <a:off x="5646738" y="487363"/>
            <a:ext cx="2928937" cy="2930525"/>
          </a:xfr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3" name="任意多边形 13320"/>
          <p:cNvSpPr/>
          <p:nvPr/>
        </p:nvSpPr>
        <p:spPr>
          <a:xfrm>
            <a:off x="7146925" y="2555875"/>
            <a:ext cx="2008188" cy="3997325"/>
          </a:xfr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4" name="标题 13322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5" name="文本占位符 13323"/>
          <p:cNvSpPr>
            <a:spLocks noGrp="1"/>
          </p:cNvSpPr>
          <p:nvPr>
            <p:ph type="body" idx="1"/>
          </p:nvPr>
        </p:nvSpPr>
        <p:spPr>
          <a:xfrm>
            <a:off x="1066800" y="16764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36" name="日期占位符 13324"/>
          <p:cNvSpPr>
            <a:spLocks noGrp="1"/>
          </p:cNvSpPr>
          <p:nvPr>
            <p:ph type="dt" sz="half" idx="2"/>
          </p:nvPr>
        </p:nvSpPr>
        <p:spPr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marL="0" indent="0">
              <a:defRPr sz="1400">
                <a:solidFill>
                  <a:srgbClr val="EBD189"/>
                </a:solidFill>
                <a:latin typeface="Times New Roman" panose="02020603050405020304" pitchFamily="18" charset="0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7" name="页脚占位符 13325"/>
          <p:cNvSpPr>
            <a:spLocks noGrp="1"/>
          </p:cNvSpPr>
          <p:nvPr>
            <p:ph type="ftr" sz="quarter" idx="3"/>
          </p:nvPr>
        </p:nvSpPr>
        <p:spPr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marL="0" indent="0" algn="ctr">
              <a:defRPr sz="1400">
                <a:solidFill>
                  <a:srgbClr val="EBD189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8" name="灯片编号占位符 13326"/>
          <p:cNvSpPr>
            <a:spLocks noGrp="1"/>
          </p:cNvSpPr>
          <p:nvPr>
            <p:ph type="sldNum" sz="quarter" idx="4"/>
          </p:nvPr>
        </p:nvSpPr>
        <p:spPr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marL="0" indent="0" algn="r">
              <a:defRPr sz="1400">
                <a:solidFill>
                  <a:srgbClr val="EBD189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hf sldNum="0" hdr="0" ftr="0" dt="0"/>
  <p:txStyles>
    <p:titleStyle>
      <a:lvl1pPr marL="0" indent="0" algn="l" defTabSz="914400" rtl="0" eaLnBrk="0" fontAlgn="base" latinLnBrk="1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anose="05000000000000000000" pitchFamily="2" charset="2"/>
        <a:buChar char="®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lvl="1" indent="1143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anose="05000000000000000000" pitchFamily="2" charset="2"/>
        <a:buNone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742950" lvl="2" indent="17145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anose="05000000000000000000" pitchFamily="2" charset="2"/>
        <a:buChar char="®"/>
        <a:defRPr kumimoji="0" sz="2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143000" lvl="3" indent="2286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®"/>
        <a:defRPr kumimoji="0" sz="2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600200" lvl="4" indent="2286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kumimoji="0" sz="20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任意多边形 14337"/>
          <p:cNvSpPr/>
          <p:nvPr/>
        </p:nvSpPr>
        <p:spPr>
          <a:xfrm>
            <a:off x="-9525" y="1836738"/>
            <a:ext cx="2266950" cy="2709862"/>
          </a:xfr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1" name="任意多边形 14338"/>
          <p:cNvSpPr/>
          <p:nvPr/>
        </p:nvSpPr>
        <p:spPr>
          <a:xfrm>
            <a:off x="107950" y="15875"/>
            <a:ext cx="838200" cy="7874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2" name="任意多边形 14339"/>
          <p:cNvSpPr/>
          <p:nvPr/>
        </p:nvSpPr>
        <p:spPr>
          <a:xfrm>
            <a:off x="1192213" y="354013"/>
            <a:ext cx="2266950" cy="2270125"/>
          </a:xfr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3" name="任意多边形 14340"/>
          <p:cNvSpPr/>
          <p:nvPr/>
        </p:nvSpPr>
        <p:spPr>
          <a:xfrm>
            <a:off x="2532063" y="1270000"/>
            <a:ext cx="3670300" cy="3671888"/>
          </a:xfr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4" name="任意多边形 14341"/>
          <p:cNvSpPr/>
          <p:nvPr/>
        </p:nvSpPr>
        <p:spPr>
          <a:xfrm>
            <a:off x="3175" y="4797425"/>
            <a:ext cx="3417888" cy="2097088"/>
          </a:xfrm>
          <a:solidFill>
            <a:schemeClr val="bg1">
              <a:alpha val="5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5" name="任意多边形 14342"/>
          <p:cNvSpPr/>
          <p:nvPr/>
        </p:nvSpPr>
        <p:spPr>
          <a:xfrm>
            <a:off x="4494213" y="4425950"/>
            <a:ext cx="2263775" cy="2263775"/>
          </a:xfr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6" name="任意多边形 14343"/>
          <p:cNvSpPr/>
          <p:nvPr/>
        </p:nvSpPr>
        <p:spPr>
          <a:xfrm>
            <a:off x="5646738" y="487363"/>
            <a:ext cx="2928937" cy="2930525"/>
          </a:xfr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7" name="任意多边形 14344"/>
          <p:cNvSpPr/>
          <p:nvPr/>
        </p:nvSpPr>
        <p:spPr>
          <a:xfrm>
            <a:off x="7146925" y="2555875"/>
            <a:ext cx="2008188" cy="3997325"/>
          </a:xfr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8" name="任意多边形 14345"/>
          <p:cNvSpPr/>
          <p:nvPr/>
        </p:nvSpPr>
        <p:spPr>
          <a:xfrm rot="16200000">
            <a:off x="3976688" y="-852487"/>
            <a:ext cx="1720850" cy="3429000"/>
          </a:xfr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9" name="标题 13322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60" name="文本占位符 13323"/>
          <p:cNvSpPr>
            <a:spLocks noGrp="1"/>
          </p:cNvSpPr>
          <p:nvPr>
            <p:ph type="body" idx="1"/>
          </p:nvPr>
        </p:nvSpPr>
        <p:spPr>
          <a:xfrm>
            <a:off x="1066800" y="16764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61" name="日期占位符 14349"/>
          <p:cNvSpPr>
            <a:spLocks noGrp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marL="0" indent="0">
              <a:defRPr sz="1400">
                <a:solidFill>
                  <a:srgbClr val="EBD189"/>
                </a:solidFill>
                <a:latin typeface="Times New Roman" panose="02020603050405020304" pitchFamily="18" charset="0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2062" name="页脚占位符 14350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marL="0" indent="0" algn="ctr">
              <a:defRPr sz="1400">
                <a:solidFill>
                  <a:srgbClr val="EBD189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2063" name="灯片编号占位符 14351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marL="0" indent="0" algn="r">
              <a:defRPr sz="1400">
                <a:solidFill>
                  <a:srgbClr val="EBD189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hf sldNum="0" hdr="0" ftr="0" dt="0"/>
  <p:txStyles>
    <p:titleStyle>
      <a:lvl1pPr marL="0" indent="0" algn="l" defTabSz="914400" rtl="0" eaLnBrk="0" fontAlgn="base" latinLnBrk="1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anose="05000000000000000000" pitchFamily="2" charset="2"/>
        <a:buChar char="®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lvl="1" indent="1143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anose="05000000000000000000" pitchFamily="2" charset="2"/>
        <a:buNone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742950" lvl="2" indent="17145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anose="05000000000000000000" pitchFamily="2" charset="2"/>
        <a:buChar char="®"/>
        <a:defRPr kumimoji="0" sz="2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143000" lvl="3" indent="2286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®"/>
        <a:defRPr kumimoji="0" sz="2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600200" lvl="4" indent="228600" algn="l" defTabSz="914400" rtl="0" eaLnBrk="0" fontAlgn="base" latinLnBrk="1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kumimoji="0" sz="20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2400" b="0" i="0" u="none" kern="1200" baseline="0">
          <a:solidFill>
            <a:schemeClr val="tx1"/>
          </a:solidFill>
          <a:effectLst/>
          <a:latin typeface="Arial Narrow" panose="020B060602020203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Arial Narrow" panose="020B060602020203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&#25105;&#24265;&#39047;.ppt" TargetMode="Externa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hyperlink" Target="&#24265;&#23558;&#20891;.pp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hyperlink" Target="&#23558;&#30456;&#21644;%20&#36873;&#22330;2%20&#35885;&#20803;&#23551;&#26041;&#33635;&#32724;&#65288;&#35885;&#23389;&#26366;&#23391;&#24191;&#31108;&#37197;&#20687;&#65289;&#65288;&#27969;&#30021;&#65289;.fl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0" y="44450"/>
            <a:ext cx="9158288" cy="13693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文本框 2"/>
          <p:cNvSpPr/>
          <p:nvPr/>
        </p:nvSpPr>
        <p:spPr>
          <a:xfrm>
            <a:off x="434975" y="1249363"/>
            <a:ext cx="1660525" cy="43592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9600">
                <a:solidFill>
                  <a:srgbClr val="FF0000"/>
                </a:solidFill>
              </a:rPr>
              <a:t>将相和</a:t>
            </a:r>
            <a:endParaRPr lang="zh-CN" altLang="en-US" sz="9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标题 2097159"/>
          <p:cNvPicPr>
            <a:picLocks noGrp="1" noChangeAspect="1"/>
          </p:cNvPicPr>
          <p:nvPr>
            <p:ph type="ctrTitle" idx="4294967295"/>
          </p:nvPr>
        </p:nvPicPr>
        <p:blipFill>
          <a:blip r:embed="rId1"/>
          <a:stretch>
            <a:fillRect/>
          </a:stretch>
        </p:blipFill>
        <p:spPr>
          <a:xfrm>
            <a:off x="3605213" y="-228600"/>
            <a:ext cx="3328987" cy="901700"/>
          </a:xfrm>
          <a:ln/>
        </p:spPr>
      </p:pic>
      <p:sp>
        <p:nvSpPr>
          <p:cNvPr id="22531" name="副标题 1048659"/>
          <p:cNvSpPr>
            <a:spLocks noGrp="1"/>
          </p:cNvSpPr>
          <p:nvPr>
            <p:ph type="subTitle" idx="4294967295"/>
          </p:nvPr>
        </p:nvSpPr>
        <p:spPr>
          <a:xfrm>
            <a:off x="3371850" y="574675"/>
            <a:ext cx="5683250" cy="1752600"/>
          </a:xfrm>
          <a:ln/>
        </p:spPr>
        <p:txBody>
          <a:bodyPr wrap="square" lIns="0" tIns="45720" rIns="18288" bIns="45720" anchor="t" anchorCtr="0"/>
          <a:lstStyle>
            <a:lvl1pPr marL="0" lvl="0" indent="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anose="05000000000000000000" pitchFamily="2" charset="2"/>
              <a:buNone/>
              <a:defRPr sz="3200" b="0" i="0" u="none" baseline="0">
                <a:solidFill>
                  <a:srgbClr val="EAEAEA"/>
                </a:solidFill>
                <a:latin typeface="Arial" panose="020B0604020202020204" pitchFamily="34" charset="0"/>
              </a:defRPr>
            </a:lvl1pPr>
            <a:lvl2pPr marL="457200" lvl="1" indent="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anose="05000000000000000000" pitchFamily="2" charset="2"/>
              <a:buNone/>
              <a:defRPr sz="3200" b="0" i="0" u="none" baseline="0">
                <a:solidFill>
                  <a:srgbClr val="EAEAEA"/>
                </a:solidFill>
                <a:latin typeface="Arial" panose="020B0604020202020204" pitchFamily="34" charset="0"/>
              </a:defRPr>
            </a:lvl2pPr>
            <a:lvl3pPr marL="914400" lvl="2" indent="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Pct val="70000"/>
              <a:buFont typeface="Wingdings" panose="05000000000000000000" pitchFamily="2" charset="2"/>
              <a:buNone/>
              <a:defRPr sz="2800" b="0" i="0" u="none" baseline="0">
                <a:solidFill>
                  <a:srgbClr val="EAEAEA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anose="05000000000000000000" pitchFamily="2" charset="2"/>
              <a:buNone/>
              <a:defRPr sz="2400" b="0" i="0" u="none" baseline="0">
                <a:solidFill>
                  <a:srgbClr val="EAEAEA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97C01"/>
              </a:buClr>
              <a:buSzPct val="60000"/>
              <a:buFont typeface="Wingdings" panose="05000000000000000000" pitchFamily="2" charset="2"/>
              <a:buNone/>
              <a:defRPr sz="2000" b="0" i="0" u="none" baseline="0">
                <a:solidFill>
                  <a:srgbClr val="EAEAEA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l">
              <a:buClr>
                <a:srgbClr val="FFFF00"/>
              </a:buClr>
            </a:pPr>
            <a:r>
              <a:rPr lang="en-US" altLang="zh-CN" sz="4400">
                <a:ea typeface="宋体" panose="02010600030101010101" pitchFamily="2" charset="-122"/>
              </a:rPr>
              <a:t>《</a:t>
            </a:r>
            <a:r>
              <a:rPr lang="zh-CN" altLang="en-US" sz="4400">
                <a:ea typeface="宋体" panose="02010600030101010101" pitchFamily="2" charset="-122"/>
              </a:rPr>
              <a:t>将相和</a:t>
            </a:r>
            <a:r>
              <a:rPr lang="en-US" altLang="zh-CN" sz="4400">
                <a:ea typeface="宋体" panose="02010600030101010101" pitchFamily="2" charset="-122"/>
              </a:rPr>
              <a:t>》</a:t>
            </a:r>
            <a:r>
              <a:rPr lang="zh-CN" altLang="en-US" sz="4400">
                <a:ea typeface="宋体" panose="02010600030101010101" pitchFamily="2" charset="-122"/>
              </a:rPr>
              <a:t>改编自汉代史学家司马迁的            。文中“将”指          ，“相”指            。课文以 秦、赵两国的矛盾为背景，通过               、  </a:t>
            </a:r>
            <a:endParaRPr lang="en-US" altLang="zh-CN">
              <a:ea typeface="宋体" panose="02010600030101010101" pitchFamily="2" charset="-122"/>
            </a:endParaRPr>
          </a:p>
          <a:p>
            <a:pPr marL="0" lvl="0" indent="0" algn="l">
              <a:buClr>
                <a:srgbClr val="FFFF00"/>
              </a:buClr>
            </a:pPr>
            <a:r>
              <a:rPr lang="en-US" altLang="zh-CN" sz="4400">
                <a:ea typeface="宋体" panose="02010600030101010101" pitchFamily="2" charset="-122"/>
              </a:rPr>
              <a:t>            </a:t>
            </a:r>
            <a:r>
              <a:rPr lang="zh-CN" altLang="en-US" sz="4400">
                <a:ea typeface="宋体" panose="02010600030101010101" pitchFamily="2" charset="-122"/>
              </a:rPr>
              <a:t> 、             三个小故事，写出了将相之间由       到    的经过。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2532" name="矩形 1048661"/>
          <p:cNvSpPr/>
          <p:nvPr/>
        </p:nvSpPr>
        <p:spPr>
          <a:xfrm flipH="1">
            <a:off x="6934200" y="1289050"/>
            <a:ext cx="26320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</a:rPr>
              <a:t>史记</a:t>
            </a:r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</a:rPr>
              <a:t>》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矩形 1048663"/>
          <p:cNvSpPr/>
          <p:nvPr/>
        </p:nvSpPr>
        <p:spPr>
          <a:xfrm>
            <a:off x="6567488" y="1973263"/>
            <a:ext cx="17526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</a:rPr>
              <a:t>廉颇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22534" name="矩形 1048665"/>
          <p:cNvSpPr/>
          <p:nvPr/>
        </p:nvSpPr>
        <p:spPr>
          <a:xfrm>
            <a:off x="4681538" y="2574925"/>
            <a:ext cx="327660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</a:rPr>
              <a:t>蔺相如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22535" name="矩形 1048667"/>
          <p:cNvSpPr/>
          <p:nvPr/>
        </p:nvSpPr>
        <p:spPr>
          <a:xfrm>
            <a:off x="5519738" y="3819525"/>
            <a:ext cx="253523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</a:rPr>
              <a:t>完璧归赵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22536" name="矩形 1048669"/>
          <p:cNvSpPr/>
          <p:nvPr/>
        </p:nvSpPr>
        <p:spPr>
          <a:xfrm>
            <a:off x="3305175" y="4803775"/>
            <a:ext cx="2214563" cy="688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</a:rPr>
              <a:t>渑池之会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22537" name="矩形 1048671"/>
          <p:cNvSpPr/>
          <p:nvPr/>
        </p:nvSpPr>
        <p:spPr>
          <a:xfrm>
            <a:off x="5645150" y="4786313"/>
            <a:ext cx="2571750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</a:rPr>
              <a:t>负荆请罪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22538" name="矩形 1048673"/>
          <p:cNvSpPr/>
          <p:nvPr/>
        </p:nvSpPr>
        <p:spPr>
          <a:xfrm>
            <a:off x="4921250" y="6089650"/>
            <a:ext cx="1404938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</a:rPr>
              <a:t>不和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22539" name="矩形 1048675"/>
          <p:cNvSpPr/>
          <p:nvPr/>
        </p:nvSpPr>
        <p:spPr>
          <a:xfrm>
            <a:off x="6629400" y="6089650"/>
            <a:ext cx="887413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</a:rPr>
              <a:t>和</a:t>
            </a:r>
            <a:endParaRPr lang="en-US" altLang="zh-CN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pic>
        <p:nvPicPr>
          <p:cNvPr id="22540" name="图片 2" descr="t015388602b4c066a1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17463"/>
            <a:ext cx="2871788" cy="6870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文本框 32771"/>
          <p:cNvSpPr/>
          <p:nvPr/>
        </p:nvSpPr>
        <p:spPr>
          <a:xfrm>
            <a:off x="3046413" y="12700"/>
            <a:ext cx="6062662" cy="683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54"/>
                </a:solidFill>
                <a:ea typeface="黑体" panose="02010609060101010101" pitchFamily="49" charset="-122"/>
              </a:rPr>
              <a:t>        </a:t>
            </a:r>
            <a:r>
              <a:rPr lang="zh-CN" altLang="en-US" sz="5400" b="1">
                <a:solidFill>
                  <a:srgbClr val="EAEAEA"/>
                </a:solidFill>
                <a:ea typeface="黑体" panose="02010609060101010101" pitchFamily="49" charset="-122"/>
              </a:rPr>
              <a:t>我廉颇攻无不克，战无不胜，立下许多大功。他蔺相如有什么能耐，就靠一张嘴，反而爬到我的头上去了。我碰见他，得给他个下不了台。</a:t>
            </a:r>
            <a:endParaRPr lang="zh-CN" altLang="en-US" sz="54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  <p:pic>
        <p:nvPicPr>
          <p:cNvPr id="23555" name="图片 1" descr="t015388602b4c066a1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8" y="12700"/>
            <a:ext cx="2932112" cy="6832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文本框 35841"/>
          <p:cNvSpPr/>
          <p:nvPr/>
        </p:nvSpPr>
        <p:spPr>
          <a:xfrm>
            <a:off x="3295650" y="128588"/>
            <a:ext cx="5738813" cy="6370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EAEAEA"/>
                </a:solidFill>
                <a:ea typeface="黑体" panose="02010609060101010101" pitchFamily="49" charset="-122"/>
              </a:rPr>
              <a:t>     </a:t>
            </a:r>
            <a:r>
              <a:rPr lang="en-US" altLang="zh-CN" sz="4000" b="1">
                <a:solidFill>
                  <a:srgbClr val="EAEAEA"/>
                </a:solidFill>
                <a:ea typeface="黑体" panose="02010609060101010101" pitchFamily="49" charset="-122"/>
              </a:rPr>
              <a:t>   </a:t>
            </a:r>
            <a:r>
              <a:rPr lang="zh-CN" altLang="en-US" sz="4000" b="1">
                <a:solidFill>
                  <a:srgbClr val="EAEAEA"/>
                </a:solidFill>
                <a:ea typeface="黑体" panose="02010609060101010101" pitchFamily="49" charset="-122"/>
              </a:rPr>
              <a:t>秦王我都不怕，会怕廉将军吗？大家知道，秦王不敢进攻我们赵国，就因为武有廉颇，文有蔺相如。如果我们俩闹不和，就会削弱赵国的力量，秦国必然乘机来打我们。我所以避着廉将军，为的是我们赵国啊！</a:t>
            </a:r>
            <a:endParaRPr lang="zh-CN" altLang="en-US" sz="40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  <p:pic>
        <p:nvPicPr>
          <p:cNvPr id="24579" name="图片 1" descr="t015388602b4c066a1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" y="-17462"/>
            <a:ext cx="2924175" cy="6881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文本框 37890">
            <a:hlinkClick r:id="rId1" action="ppaction://hlinkpres?slideindex=1&amp;slidetitle="/>
          </p:cNvPr>
          <p:cNvSpPr/>
          <p:nvPr/>
        </p:nvSpPr>
        <p:spPr>
          <a:xfrm>
            <a:off x="798513" y="3921125"/>
            <a:ext cx="8174037" cy="2773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EAEAEA"/>
                </a:solidFill>
                <a:ea typeface="黑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秦王我都不怕，会怕廉将军吗？大家知道，秦王不敢进攻我们赵国，就因为武有廉颇，文有蔺相如。如果我们俩闹不和，就会削弱赵国的力量，秦国必然乘机来打我们。我所以避着廉将军，为的是我们赵国啊！</a:t>
            </a:r>
            <a:endParaRPr lang="zh-CN" altLang="en-US" sz="32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  <p:sp>
        <p:nvSpPr>
          <p:cNvPr id="25603" name="椭圆 1"/>
          <p:cNvSpPr/>
          <p:nvPr/>
        </p:nvSpPr>
        <p:spPr>
          <a:xfrm>
            <a:off x="150813" y="2873375"/>
            <a:ext cx="1668462" cy="189865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12700" cap="flat" cmpd="sng">
            <a:solidFill>
              <a:srgbClr val="B97D2C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00007A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椭圆 2"/>
          <p:cNvSpPr/>
          <p:nvPr/>
        </p:nvSpPr>
        <p:spPr>
          <a:xfrm>
            <a:off x="7065963" y="207963"/>
            <a:ext cx="2111375" cy="2592387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12700" cap="flat" cmpd="sng">
            <a:solidFill>
              <a:srgbClr val="B97D2C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00007A"/>
              </a:solidFill>
              <a:latin typeface="Arial" panose="020B0604020202020204" pitchFamily="34" charset="0"/>
            </a:endParaRPr>
          </a:p>
        </p:txBody>
      </p:sp>
      <p:sp>
        <p:nvSpPr>
          <p:cNvPr id="25605" name="文本框 4"/>
          <p:cNvSpPr/>
          <p:nvPr/>
        </p:nvSpPr>
        <p:spPr>
          <a:xfrm>
            <a:off x="898525" y="366713"/>
            <a:ext cx="66976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>
              <a:solidFill>
                <a:srgbClr val="EAEAEA"/>
              </a:solidFill>
            </a:endParaRPr>
          </a:p>
        </p:txBody>
      </p:sp>
      <p:sp>
        <p:nvSpPr>
          <p:cNvPr id="25606" name="文本框 37889">
            <a:hlinkClick r:id="rId4" action="ppaction://hlinkpres?slideindex=1&amp;slidetitle="/>
          </p:cNvPr>
          <p:cNvSpPr/>
          <p:nvPr/>
        </p:nvSpPr>
        <p:spPr>
          <a:xfrm>
            <a:off x="38100" y="69850"/>
            <a:ext cx="7173913" cy="2062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EAEAEA"/>
                </a:solidFill>
                <a:ea typeface="黑体" panose="02010609060101010101" pitchFamily="49" charset="-122"/>
              </a:rPr>
              <a:t>       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我廉颇攻无不克，战无不胜，立下许多大功。他蔺相如有什么能耐，就靠一张嘴，反而爬到我头上去了。我碰见他，得给他个下不了台！</a:t>
            </a:r>
            <a:endParaRPr lang="zh-CN" altLang="en-US" sz="32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6" name="文本框 39937"/>
          <p:cNvSpPr/>
          <p:nvPr/>
        </p:nvSpPr>
        <p:spPr>
          <a:xfrm>
            <a:off x="323850" y="404813"/>
            <a:ext cx="8351838" cy="2468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7A"/>
                </a:solidFill>
                <a:ea typeface="黑体" panose="02010609060101010101" pitchFamily="49" charset="-122"/>
              </a:rPr>
              <a:t>     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我廉颇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攻无不克，战无不胜，立下许多大功。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他蔺相如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有什么能耐，就靠一张嘴，反而爬到我的头上去了。我碰见他，得给他个下不了台。</a:t>
            </a:r>
            <a:endParaRPr lang="zh-CN" altLang="en-US" sz="32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  <p:sp>
        <p:nvSpPr>
          <p:cNvPr id="26627" name="文本框 39938"/>
          <p:cNvSpPr/>
          <p:nvPr/>
        </p:nvSpPr>
        <p:spPr>
          <a:xfrm>
            <a:off x="179388" y="3213100"/>
            <a:ext cx="8785225" cy="2773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00007A"/>
                </a:solidFill>
                <a:ea typeface="黑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秦王我都不怕，会怕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廉将军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吗？大家知道，秦王不敢进攻我们赵国，就因为武有廉颇，文有蔺相如。如果我们俩闹不和，就会削弱赵国的力量，秦国必然乘机来打我们。我所以避着廉将军，为的是我们赵国啊！</a:t>
            </a:r>
            <a:endParaRPr lang="zh-CN" altLang="en-US" sz="32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文本框 40961"/>
          <p:cNvSpPr/>
          <p:nvPr/>
        </p:nvSpPr>
        <p:spPr>
          <a:xfrm>
            <a:off x="323850" y="404813"/>
            <a:ext cx="8351838" cy="2468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7A"/>
                </a:solidFill>
                <a:ea typeface="黑体" panose="02010609060101010101" pitchFamily="49" charset="-122"/>
              </a:rPr>
              <a:t>     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我廉颇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攻无不克，战无不胜，立下许多大功。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他蔺相如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有什么能耐，就靠一张嘴，反而爬到我的头上去了。我碰见他，得给他个下不了台。</a:t>
            </a:r>
            <a:endParaRPr lang="zh-CN" altLang="en-US" sz="32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  <p:sp>
        <p:nvSpPr>
          <p:cNvPr id="27651" name="文本框 40962"/>
          <p:cNvSpPr/>
          <p:nvPr/>
        </p:nvSpPr>
        <p:spPr>
          <a:xfrm>
            <a:off x="179388" y="3213100"/>
            <a:ext cx="8785225" cy="2773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00007A"/>
                </a:solidFill>
                <a:ea typeface="黑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秦王我都不怕，会怕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廉将军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吗？大家知道，秦王不敢进攻我们赵国，就因为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武有廉颇，文有蔺相如</a:t>
            </a:r>
            <a:r>
              <a:rPr lang="zh-CN" altLang="en-US" sz="3200" b="1">
                <a:solidFill>
                  <a:srgbClr val="EAEAEA"/>
                </a:solidFill>
                <a:ea typeface="黑体" panose="02010609060101010101" pitchFamily="49" charset="-122"/>
              </a:rPr>
              <a:t>。如果我们俩闹不和，就会削弱赵国的力量，秦国必然乘机来打我们。我所以避着廉将军，为的是我们赵国啊！</a:t>
            </a:r>
            <a:endParaRPr lang="zh-CN" altLang="en-US" sz="32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文本框 36865"/>
          <p:cNvSpPr/>
          <p:nvPr/>
        </p:nvSpPr>
        <p:spPr>
          <a:xfrm>
            <a:off x="287338" y="854075"/>
            <a:ext cx="85693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EAEAEA"/>
                </a:solidFill>
                <a:ea typeface="黑体" panose="02010609060101010101" pitchFamily="49" charset="-122"/>
              </a:rPr>
              <a:t>         </a:t>
            </a:r>
            <a:endParaRPr lang="en-US" altLang="zh-CN" sz="4400" b="1">
              <a:solidFill>
                <a:srgbClr val="EAEAEA"/>
              </a:solidFill>
              <a:ea typeface="黑体" panose="02010609060101010101" pitchFamily="49" charset="-122"/>
            </a:endParaRPr>
          </a:p>
        </p:txBody>
      </p:sp>
      <p:pic>
        <p:nvPicPr>
          <p:cNvPr id="28675" name="图片 1" descr="t015388602b4c066a1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3" y="17463"/>
            <a:ext cx="9101137" cy="6799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文本框 2"/>
          <p:cNvSpPr/>
          <p:nvPr/>
        </p:nvSpPr>
        <p:spPr>
          <a:xfrm>
            <a:off x="273050" y="527050"/>
            <a:ext cx="4802188" cy="603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171717"/>
                </a:solidFill>
                <a:ea typeface="黑体" panose="02010609060101010101" pitchFamily="49" charset="-122"/>
              </a:rPr>
              <a:t>廉颇者，赵之良将也。赵惠文王十六年，廉颇为赵将，伐齐，大破之，取阳晋，拜为上卿，以勇气闻于诸侯</a:t>
            </a:r>
            <a:endParaRPr lang="zh-CN" altLang="en-US" sz="4000" b="1">
              <a:solidFill>
                <a:srgbClr val="171717"/>
              </a:solidFill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171717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——</a:t>
            </a:r>
            <a:r>
              <a:rPr lang="en-US" altLang="zh-CN" sz="4000" b="1">
                <a:solidFill>
                  <a:srgbClr val="171717"/>
                </a:solidFill>
                <a:ea typeface="黑体" panose="02010609060101010101" pitchFamily="49" charset="-122"/>
              </a:rPr>
              <a:t>《</a:t>
            </a:r>
            <a:r>
              <a:rPr lang="zh-CN" altLang="en-US" sz="4000" b="1">
                <a:solidFill>
                  <a:srgbClr val="171717"/>
                </a:solidFill>
                <a:ea typeface="黑体" panose="02010609060101010101" pitchFamily="49" charset="-122"/>
              </a:rPr>
              <a:t>史记</a:t>
            </a:r>
            <a:r>
              <a:rPr lang="en-US" altLang="zh-CN" sz="4000" b="1">
                <a:solidFill>
                  <a:srgbClr val="171717"/>
                </a:solidFill>
                <a:ea typeface="黑体" panose="02010609060101010101" pitchFamily="49" charset="-122"/>
              </a:rPr>
              <a:t>.</a:t>
            </a:r>
            <a:r>
              <a:rPr lang="zh-CN" altLang="en-US" sz="4000" b="1">
                <a:solidFill>
                  <a:srgbClr val="171717"/>
                </a:solidFill>
                <a:ea typeface="黑体" panose="02010609060101010101" pitchFamily="49" charset="-122"/>
              </a:rPr>
              <a:t>廉颇</a:t>
            </a:r>
            <a:r>
              <a:rPr lang="zh-CN" altLang="en-US" sz="4400" b="1">
                <a:solidFill>
                  <a:srgbClr val="171717"/>
                </a:solidFill>
                <a:ea typeface="黑体" panose="02010609060101010101" pitchFamily="49" charset="-122"/>
              </a:rPr>
              <a:t>蔺相如列传</a:t>
            </a:r>
            <a:r>
              <a:rPr lang="en-US" altLang="zh-CN" sz="4400" b="1">
                <a:solidFill>
                  <a:srgbClr val="171717"/>
                </a:solidFill>
                <a:ea typeface="黑体" panose="02010609060101010101" pitchFamily="49" charset="-122"/>
              </a:rPr>
              <a:t>》</a:t>
            </a:r>
            <a:endParaRPr lang="en-US" altLang="zh-CN" sz="4400" b="1">
              <a:solidFill>
                <a:srgbClr val="171717"/>
              </a:solidFill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EAEAEA"/>
                </a:solidFill>
                <a:ea typeface="黑体" panose="02010609060101010101" pitchFamily="49" charset="-122"/>
              </a:rPr>
              <a:t>                             </a:t>
            </a:r>
            <a:endParaRPr lang="zh-CN" altLang="en-US">
              <a:solidFill>
                <a:srgbClr val="EAEAEA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矩形 44034">
            <a:hlinkClick r:id="rId1" action="ppaction://hlinkfile"/>
          </p:cNvPr>
          <p:cNvSpPr>
            <a:spLocks noTextEdit="1"/>
          </p:cNvSpPr>
          <p:nvPr/>
        </p:nvSpPr>
        <p:spPr>
          <a:xfrm>
            <a:off x="3600450" y="2781300"/>
            <a:ext cx="5472113" cy="1295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/>
          <a:p>
            <a:pPr algn="ctr" eaLnBrk="0" hangingPunct="0"/>
            <a:endParaRPr sz="3600"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pic>
        <p:nvPicPr>
          <p:cNvPr id="29699" name="图片 1" descr="t015388602b4c066a1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812"/>
            <a:ext cx="9201150" cy="6897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文本框 4"/>
          <p:cNvSpPr txBox="1"/>
          <p:nvPr/>
        </p:nvSpPr>
        <p:spPr>
          <a:xfrm>
            <a:off x="2425700" y="133350"/>
            <a:ext cx="920750" cy="66452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eaVert">
            <a:sp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4800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《负荆请罪》片段欣赏</a:t>
            </a:r>
            <a:endParaRPr lang="zh-CN" altLang="en-US" sz="4800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29701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0400" y="119634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语文">
  <a:themeElements>
    <a:clrScheme name="">
      <a:dk1>
        <a:srgbClr val="EAEAEA"/>
      </a:dk1>
      <a:lt1>
        <a:srgbClr val="00007A"/>
      </a:lt1>
      <a:dk2>
        <a:srgbClr val="EBD189"/>
      </a:dk2>
      <a:lt2>
        <a:srgbClr val="000054"/>
      </a:lt2>
      <a:accent1>
        <a:srgbClr val="FCAB40"/>
      </a:accent1>
      <a:accent2>
        <a:srgbClr val="555BAD"/>
      </a:accent2>
      <a:accent3>
        <a:srgbClr val="AAAABF"/>
      </a:accent3>
      <a:accent4>
        <a:srgbClr val="CACACA"/>
      </a:accent4>
      <a:accent5>
        <a:srgbClr val="FDD2B0"/>
      </a:accent5>
      <a:accent6>
        <a:srgbClr val="4C519B"/>
      </a:accent6>
      <a:hlink>
        <a:srgbClr val="B97C01"/>
      </a:hlink>
      <a:folHlink>
        <a:srgbClr val="CCFF33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">
  <a:themeElements>
    <a:clrScheme name="">
      <a:dk1>
        <a:srgbClr val="EAEAEA"/>
      </a:dk1>
      <a:lt1>
        <a:srgbClr val="00007A"/>
      </a:lt1>
      <a:dk2>
        <a:srgbClr val="EBD189"/>
      </a:dk2>
      <a:lt2>
        <a:srgbClr val="000054"/>
      </a:lt2>
      <a:accent1>
        <a:srgbClr val="FCAB40"/>
      </a:accent1>
      <a:accent2>
        <a:srgbClr val="555BAD"/>
      </a:accent2>
      <a:accent3>
        <a:srgbClr val="AAAABF"/>
      </a:accent3>
      <a:accent4>
        <a:srgbClr val="CACACA"/>
      </a:accent4>
      <a:accent5>
        <a:srgbClr val="FDD2B0"/>
      </a:accent5>
      <a:accent6>
        <a:srgbClr val="4C519B"/>
      </a:accent6>
      <a:hlink>
        <a:srgbClr val="B97C01"/>
      </a:hlink>
      <a:folHlink>
        <a:srgbClr val="CCFF33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955</Words>
  <Application>WPS 演示</Application>
  <PresentationFormat/>
  <Paragraphs>45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Arial Narrow</vt:lpstr>
      <vt:lpstr>Times New Roman</vt:lpstr>
      <vt:lpstr>黑体</vt:lpstr>
      <vt:lpstr>等线 Light</vt:lpstr>
      <vt:lpstr>等线</vt:lpstr>
      <vt:lpstr>微软雅黑</vt:lpstr>
      <vt:lpstr>Arial Unicode MS</vt:lpstr>
      <vt:lpstr>语文</vt:lpstr>
      <vt:lpstr>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2021-05-07T15:23:05Z</cp:lastPrinted>
  <dcterms:created xsi:type="dcterms:W3CDTF">2021-05-07T15:23:05Z</dcterms:created>
  <dcterms:modified xsi:type="dcterms:W3CDTF">2021-10-27T05:27:22Z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A849517B92F246B4B0AE6D4190688C4A</vt:lpwstr>
  </property>
  <property fmtid="{D5CDD505-2E9C-101B-9397-08002B2CF9AE}" pid="7" name="KSOProductBuildVer">
    <vt:lpwstr>2052-11.1.0.10938</vt:lpwstr>
  </property>
</Properties>
</file>